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sldIdLst>
    <p:sldId id="256" r:id="rId2"/>
    <p:sldId id="258" r:id="rId3"/>
    <p:sldId id="260" r:id="rId4"/>
    <p:sldId id="261" r:id="rId5"/>
    <p:sldId id="265" r:id="rId6"/>
    <p:sldId id="263" r:id="rId7"/>
    <p:sldId id="262" r:id="rId8"/>
    <p:sldId id="259" r:id="rId9"/>
    <p:sldId id="264" r:id="rId10"/>
    <p:sldId id="266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008000"/>
    <a:srgbClr val="000C18"/>
    <a:srgbClr val="CC3300"/>
    <a:srgbClr val="009900"/>
    <a:srgbClr val="FF3300"/>
    <a:srgbClr val="CCFF33"/>
    <a:srgbClr val="FF0066"/>
    <a:srgbClr val="66FF66"/>
    <a:srgbClr val="0066FF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latin typeface="Times New Roman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latin typeface="Times New Roman" pitchFamily="18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8842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8428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57DFC59F-53C9-4EA9-9F11-A8E7B1302E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33C96-2C49-46EA-9C1A-D8D29534D0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2F353F-A2F8-43AD-A9D5-26FD42705E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DF4FC-7E4D-4A71-9271-51A8D42A29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74F2AF-6A55-4838-9A7A-11A9DCBF5F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A66F6-746C-4DAB-B29B-2E0B127EEA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5AD99-A24E-4B5E-9765-35F84E75B6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9142E6-956C-44FD-8DCC-7135AD3C4F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C2345-9170-4A43-9B57-79AAC05798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1CEEF2-322E-43BC-A8BB-4A5A42F6DC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FC8661-ED12-4607-9990-8DBD3990A8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87396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7397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87399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7400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2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740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740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740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E09B970-EFA2-4BAE-8B59-AF424315A1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obitel1794@yandex.ru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AutoShape 2"/>
          <p:cNvSpPr>
            <a:spLocks noGrp="1" noChangeArrowheads="1"/>
          </p:cNvSpPr>
          <p:nvPr>
            <p:ph type="ctrTitle"/>
          </p:nvPr>
        </p:nvSpPr>
        <p:spPr>
          <a:xfrm>
            <a:off x="395288" y="1285860"/>
            <a:ext cx="8520112" cy="35719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Организация работы по духовно-нравственному воспитанию</a:t>
            </a:r>
            <a:br>
              <a:rPr lang="ru-RU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 традициях православной культуры</a:t>
            </a:r>
            <a:br>
              <a:rPr lang="ru-RU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ru-RU" sz="28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16463" y="2643182"/>
            <a:ext cx="4013200" cy="2357454"/>
          </a:xfrm>
        </p:spPr>
        <p:txBody>
          <a:bodyPr/>
          <a:lstStyle/>
          <a:p>
            <a:pPr fontAlgn="t"/>
            <a:r>
              <a:rPr lang="ru-RU" sz="2400" i="1" dirty="0" smtClean="0"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Родной </a:t>
            </a:r>
            <a:r>
              <a:rPr lang="ru-RU" sz="2400" i="1" dirty="0" smtClean="0"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край, его история, </a:t>
            </a:r>
            <a:r>
              <a:rPr lang="ru-RU" sz="2400" i="1" dirty="0" smtClean="0"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–основа</a:t>
            </a:r>
            <a:r>
              <a:rPr lang="ru-RU" sz="2400" i="1" dirty="0" smtClean="0"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на которой только и может осуществляться рост духовной культуры всего </a:t>
            </a:r>
            <a:r>
              <a:rPr lang="ru-RU" sz="2400" i="1" dirty="0" smtClean="0"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общества.</a:t>
            </a:r>
          </a:p>
          <a:p>
            <a:pPr algn="r" fontAlgn="t"/>
            <a:r>
              <a:rPr lang="ru-RU" sz="2400" i="1" dirty="0" smtClean="0"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Д.С.Лихачёв</a:t>
            </a:r>
            <a:endParaRPr lang="ru-RU" sz="2400" i="1" dirty="0">
              <a:solidFill>
                <a:schemeClr val="accent4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5929322" y="5786454"/>
            <a:ext cx="30352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66FF"/>
                </a:solidFill>
              </a:rPr>
              <a:t>МБОУ ДОД ЦДОД «РАДУГА» Брюховецкий район</a:t>
            </a:r>
          </a:p>
          <a:p>
            <a:pPr algn="ctr"/>
            <a:r>
              <a:rPr lang="ru-RU" sz="1600" dirty="0">
                <a:solidFill>
                  <a:srgbClr val="0066FF"/>
                </a:solidFill>
              </a:rPr>
              <a:t>Методист О.Н.Кравцова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Эмблема РАДУГ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857984" y="0"/>
            <a:ext cx="2286016" cy="22297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5786" y="2500306"/>
            <a:ext cx="8358214" cy="467820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008000"/>
                </a:solidFill>
              </a:rPr>
              <a:t>Оптимизация системы работы по духовно-нравственному воспитанию и развитию детей и молодежи будет способствовать утверждению традиционных российскому народу духовно-нравственных ценностей, формированию нравственных отношений в коллективе и семье, формированию у подростков активной жизненной позиции, патриотических качеств гражданина России, патриота Кубани, оказанию помощи подросткам в выборе своего места в жизни, в системе нравственных ценностей, организации практической общественно значимой коллективной деятельности детей и подростков, привлечению внимания общественности к нравственным проблемам общества.</a:t>
            </a:r>
          </a:p>
          <a:p>
            <a:pPr algn="just"/>
            <a:endParaRPr lang="ru-RU" sz="2000" b="1" i="1" dirty="0" smtClean="0">
              <a:solidFill>
                <a:srgbClr val="008000"/>
              </a:solidFill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143240" y="428604"/>
            <a:ext cx="4500594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РЕАЛИЗАЦИИ </a:t>
            </a:r>
          </a:p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1142984"/>
            <a:ext cx="400052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ПРОЕКТА</a:t>
            </a:r>
            <a:endParaRPr lang="ru-RU" sz="4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omb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714375"/>
            <a:ext cx="2679700" cy="1000125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сентября</a:t>
            </a:r>
            <a:br>
              <a:rPr lang="ru-RU" sz="24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2013 год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Внеурочная деятельность </a:t>
            </a:r>
          </a:p>
          <a:p>
            <a:pPr algn="ctr">
              <a:buNone/>
            </a:pPr>
            <a:r>
              <a:rPr lang="ru-RU" sz="2400" u="sng" dirty="0" smtClean="0">
                <a:solidFill>
                  <a:srgbClr val="00B050"/>
                </a:solidFill>
              </a:rPr>
              <a:t> </a:t>
            </a:r>
            <a:r>
              <a:rPr lang="ru-RU" sz="2400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направлена на достижение воспитательных результатов: 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pPr lvl="0"/>
            <a:r>
              <a:rPr lang="ru-RU" sz="24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приобретение учащимися социального опыта;</a:t>
            </a:r>
          </a:p>
          <a:p>
            <a:pPr lvl="0"/>
            <a:r>
              <a:rPr lang="ru-RU" sz="24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положительного отношения к базовым общественным ценностям;</a:t>
            </a:r>
          </a:p>
          <a:p>
            <a:pPr lvl="0"/>
            <a:r>
              <a:rPr lang="ru-RU" sz="24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приобретение школьниками опыта самостоятельного общественного действия.	</a:t>
            </a:r>
          </a:p>
          <a:p>
            <a:endParaRPr lang="ru-RU" sz="240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4375" y="2357438"/>
            <a:ext cx="2751138" cy="3768725"/>
          </a:xfrm>
        </p:spPr>
        <p:txBody>
          <a:bodyPr/>
          <a:lstStyle/>
          <a:p>
            <a:pPr algn="ctr">
              <a:defRPr/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Demi Cond" pitchFamily="34" charset="0"/>
              </a:rPr>
              <a:t>Закон Краснодарского края от 16 июля 2013 года </a:t>
            </a:r>
          </a:p>
          <a:p>
            <a:pPr algn="ctr">
              <a:defRPr/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Demi Cond" pitchFamily="34" charset="0"/>
              </a:rPr>
              <a:t> № 2770-КЗ</a:t>
            </a:r>
          </a:p>
          <a:p>
            <a:pPr algn="ctr">
              <a:defRPr/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Demi Cond" pitchFamily="34" charset="0"/>
              </a:rPr>
              <a:t> "Об образовании в Краснодарском крае»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Demi Cond" pitchFamily="34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2" descr="Изображение 15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813" y="1428750"/>
            <a:ext cx="8866187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3357563" y="0"/>
            <a:ext cx="550068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Екатерино-Лебяжский</a:t>
            </a:r>
          </a:p>
          <a:p>
            <a:pPr algn="ctr"/>
            <a:r>
              <a:rPr lang="ru-RU" sz="2800" b="1" i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Свято-Николаевский монастырь</a:t>
            </a: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285720" y="285728"/>
            <a:ext cx="3714776" cy="1000126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/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1794-1921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F26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1287251"/>
            <a:ext cx="8358214" cy="55707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858148" cy="1285860"/>
          </a:xfrm>
          <a:noFill/>
          <a:ln>
            <a:noFill/>
          </a:ln>
        </p:spPr>
        <p:txBody>
          <a:bodyPr>
            <a:prstTxWarp prst="textChevron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ЭКСКУРСИОННО-ПОЗНАВАТЕЛЬНЫЕ ПРОГРАММЫ</a:t>
            </a:r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3143248"/>
            <a:ext cx="78581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n w="12700">
                  <a:noFill/>
                  <a:prstDash val="solid"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Экскурсии и занятия проводят педагоги МБОУ ДОД ЦДОД «Радуга» и члены клуба по месту жительства «Возрождение. </a:t>
            </a:r>
            <a:endParaRPr lang="ru-RU" sz="2400" dirty="0" smtClean="0">
              <a:ln w="12700">
                <a:noFill/>
                <a:prstDash val="solid"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n w="12700">
                  <a:noFill/>
                  <a:prstDash val="solid"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Заявки </a:t>
            </a:r>
            <a:r>
              <a:rPr lang="ru-RU" sz="2400" dirty="0">
                <a:ln w="12700">
                  <a:noFill/>
                  <a:prstDash val="solid"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принимаются на электронный </a:t>
            </a:r>
            <a:r>
              <a:rPr lang="ru-RU" sz="2400" dirty="0" smtClean="0">
                <a:ln w="12700">
                  <a:noFill/>
                  <a:prstDash val="solid"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адрес.</a:t>
            </a:r>
            <a:r>
              <a:rPr lang="en-US" sz="2400" u="sng" dirty="0" smtClean="0">
                <a:ln w="12700">
                  <a:noFill/>
                  <a:prstDash val="solid"/>
                </a:ln>
                <a:noFill/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r>
              <a:rPr lang="en-US" sz="2400" u="sng" dirty="0" err="1" smtClean="0">
                <a:ln w="12700">
                  <a:noFill/>
                  <a:prstDash val="solid"/>
                </a:ln>
                <a:noFill/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/>
              </a:rPr>
              <a:t>obitel</a:t>
            </a:r>
            <a:r>
              <a:rPr lang="ru-RU" sz="2400" u="sng" dirty="0" smtClean="0">
                <a:ln w="12700">
                  <a:noFill/>
                  <a:prstDash val="solid"/>
                </a:ln>
                <a:noFill/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/>
              </a:rPr>
              <a:t>1794@</a:t>
            </a:r>
            <a:r>
              <a:rPr lang="en-US" sz="2400" u="sng" dirty="0" err="1" smtClean="0">
                <a:ln w="12700">
                  <a:noFill/>
                  <a:prstDash val="solid"/>
                </a:ln>
                <a:noFill/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/>
              </a:rPr>
              <a:t>yandex</a:t>
            </a:r>
            <a:r>
              <a:rPr lang="ru-RU" sz="2400" u="sng" dirty="0" smtClean="0">
                <a:ln w="12700">
                  <a:noFill/>
                  <a:prstDash val="solid"/>
                </a:ln>
                <a:noFill/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2400" u="sng" dirty="0" smtClean="0">
                <a:ln w="12700">
                  <a:noFill/>
                  <a:prstDash val="solid"/>
                </a:ln>
                <a:noFill/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/>
              </a:rPr>
              <a:t>ru</a:t>
            </a:r>
            <a:r>
              <a:rPr lang="ru-RU" sz="2400" dirty="0" smtClean="0">
                <a:ln w="12700">
                  <a:noFill/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dirty="0" smtClean="0">
                <a:ln w="12700">
                  <a:noFill/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n w="12700">
                  <a:noFill/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период летних каникул 2013 года в познавательных программах приняли участие свыше пятисот человек: учащиеся, студенты, дошкольники, взрослые паломники из Брюховецкого, Тимашевского, Каневского районов Краснодарского края</a:t>
            </a: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DoubleWave1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dirty="0" smtClean="0">
                <a:solidFill>
                  <a:srgbClr val="009900"/>
                </a:solidFill>
              </a:rPr>
              <a:t>Экскурсионные маршруты</a:t>
            </a:r>
            <a:endParaRPr lang="ru-RU" dirty="0">
              <a:solidFill>
                <a:srgbClr val="009900"/>
              </a:solidFill>
            </a:endParaRPr>
          </a:p>
        </p:txBody>
      </p:sp>
      <p:pic>
        <p:nvPicPr>
          <p:cNvPr id="6" name="Содержимое 5" descr="SAM_013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46008" y="2428868"/>
            <a:ext cx="4381530" cy="32861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Содержимое 4" descr="DSCF296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60392" y="2428868"/>
            <a:ext cx="4253424" cy="32861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214282" y="5786454"/>
            <a:ext cx="47149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«Мой казачий хуторок»-</a:t>
            </a:r>
            <a:r>
              <a:rPr lang="ru-RU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этнографический уголок ООШ № 16 под открытым небом </a:t>
            </a:r>
            <a:endParaRPr lang="ru-RU" b="1" i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2066" y="5857892"/>
            <a:ext cx="35004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Школьный музей </a:t>
            </a:r>
          </a:p>
          <a:p>
            <a:pPr algn="ctr"/>
            <a:r>
              <a:rPr lang="ru-RU" sz="2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краеведения</a:t>
            </a:r>
            <a:endParaRPr lang="ru-RU" sz="20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7329510" cy="1428760"/>
          </a:xfrm>
        </p:spPr>
        <p:txBody>
          <a:bodyPr>
            <a:prstTxWarp prst="textDeflateInflat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ctr"/>
            <a:r>
              <a:rPr lang="ru-RU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 страницам</a:t>
            </a:r>
            <a:br>
              <a:rPr lang="ru-RU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православного календаря</a:t>
            </a:r>
            <a:endParaRPr lang="ru-RU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Содержимое 5" descr="DSCF294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2357430"/>
            <a:ext cx="3770313" cy="3384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Содержимое 4" descr="SAM_015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80719" y="2357431"/>
            <a:ext cx="3976252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714348" y="5786454"/>
            <a:ext cx="39290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 июля –День Святых</a:t>
            </a:r>
          </a:p>
          <a:p>
            <a:pPr algn="ctr"/>
            <a:r>
              <a:rPr lang="ru-RU" sz="20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Петра и </a:t>
            </a:r>
            <a:r>
              <a:rPr lang="ru-RU" sz="2000" b="1" i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Февроньи</a:t>
            </a:r>
            <a:endParaRPr lang="ru-RU" sz="2000" b="1" i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День СЕМЬИ</a:t>
            </a:r>
            <a:endParaRPr lang="ru-RU" sz="2000" b="1" i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6314" y="5500702"/>
            <a:ext cx="43576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25 мая –День славянской письменности</a:t>
            </a:r>
          </a:p>
          <a:p>
            <a:pPr algn="ctr"/>
            <a:r>
              <a:rPr lang="ru-RU" sz="2000" b="1" i="1" dirty="0" smtClean="0"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Молебен Святым </a:t>
            </a:r>
          </a:p>
          <a:p>
            <a:pPr algn="ctr"/>
            <a:r>
              <a:rPr lang="ru-RU" sz="2000" b="1" i="1" dirty="0" smtClean="0"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Кириллу и </a:t>
            </a:r>
            <a:r>
              <a:rPr lang="ru-RU" sz="2000" b="1" i="1" dirty="0" err="1" smtClean="0"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Мефодию</a:t>
            </a:r>
            <a:endParaRPr lang="ru-RU" sz="2000" b="1" i="1" dirty="0">
              <a:solidFill>
                <a:schemeClr val="accent4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ЛЕБЯЖИНСКИЕ СУВЕНИРЫ</a:t>
            </a:r>
            <a:endParaRPr lang="ru-RU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132238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8000"/>
                </a:solidFill>
                <a:latin typeface="Arial Black" pitchFamily="34" charset="0"/>
              </a:rPr>
              <a:t>Символ праздника</a:t>
            </a: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r>
              <a:rPr lang="ru-RU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РОМАШКА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285860"/>
            <a:ext cx="4041775" cy="157163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Образцы изделий</a:t>
            </a:r>
          </a:p>
          <a:p>
            <a:pPr algn="ctr"/>
            <a:endParaRPr lang="ru-RU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r>
              <a:rPr lang="ru-RU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ВЫСТАВКА</a:t>
            </a:r>
            <a:endParaRPr lang="ru-RU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1" name="Содержимое 10" descr="DSCF293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14282" y="3143248"/>
            <a:ext cx="4503729" cy="3214710"/>
          </a:xfrm>
        </p:spPr>
      </p:pic>
      <p:pic>
        <p:nvPicPr>
          <p:cNvPr id="12" name="Содержимое 11" descr="DSCF2936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857752" y="3143248"/>
            <a:ext cx="4041775" cy="3304456"/>
          </a:xfr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85794"/>
            <a:ext cx="7924800" cy="1143000"/>
          </a:xfrm>
        </p:spPr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«ВОЗРОЖДЕНИЕ»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методическое сопровождение</a:t>
            </a:r>
            <a:endParaRPr lang="ru-RU" sz="2800" b="0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Эмблема КМЖ ВОЗРОЖДЕНИ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92" y="0"/>
            <a:ext cx="2143108" cy="2296187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57250" y="2357438"/>
          <a:ext cx="8072438" cy="4500562"/>
        </p:xfrm>
        <a:graphic>
          <a:graphicData uri="http://schemas.openxmlformats.org/drawingml/2006/table">
            <a:tbl>
              <a:tblPr/>
              <a:tblGrid>
                <a:gridCol w="846138"/>
                <a:gridCol w="7226300"/>
              </a:tblGrid>
              <a:tr h="8266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Проведение проблемных семинаров для педагогов по духовному развитию учащихся, приобщению детей и подростков к нормам нравственного поведения. 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1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Проведение курсов лекций священнослужителей для педагогов по проблеме «Духовность в образовании».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Разработка серии методических рекомендаций в помощь педагогам по организации работы по формированию духовной культуры человека. ( «Духовность в образовании»…)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66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Проведение открытых занятий и профессиональных конкурсов по формированию духовной культуры человека. ( «Духовность в образовании»…)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Публикации статей по проблемам воспитания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2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Создание методических разработок, рекомендаций, в помощь педагогам по организации урочной и внеурочной работы по формированию духовной культуры человека. ( «Духовность в образовании»…).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ООШ 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4417" y="0"/>
            <a:ext cx="5267016" cy="3214686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0" y="3071810"/>
            <a:ext cx="5429288" cy="378619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sz="1800" b="1" i="1" dirty="0" smtClean="0"/>
              <a:t> </a:t>
            </a:r>
            <a:r>
              <a:rPr lang="ru-RU" sz="2000" b="1" i="1" dirty="0" smtClean="0">
                <a:solidFill>
                  <a:schemeClr val="accent4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Включаясь в работу различных творческих объединений по интересам, воспитанники оказываются в пространстве разновозрастного общения, приобретающего в современных условиях особую ценность: здесь ребята могут проявить свою инициативу, самостоятельность, лидерские качества, умение работать в коллективе, учитывая </a:t>
            </a:r>
            <a:r>
              <a:rPr lang="ru-RU" sz="1800" b="1" i="1" dirty="0" smtClean="0">
                <a:solidFill>
                  <a:schemeClr val="accent4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интересы других.</a:t>
            </a:r>
            <a:endParaRPr lang="ru-RU" sz="1800" b="1" i="1" dirty="0">
              <a:solidFill>
                <a:schemeClr val="accent4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1071546"/>
            <a:ext cx="3036917" cy="5500726"/>
          </a:xfrm>
        </p:spPr>
        <p:txBody>
          <a:bodyPr/>
          <a:lstStyle/>
          <a:p>
            <a:pPr algn="ctr"/>
            <a:r>
              <a:rPr lang="ru-RU" sz="1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Black" pitchFamily="34" charset="0"/>
                <a:cs typeface="Aharoni" pitchFamily="2" charset="-79"/>
              </a:rPr>
              <a:t>Заканчиваются</a:t>
            </a:r>
          </a:p>
          <a:p>
            <a:pPr algn="ctr"/>
            <a:r>
              <a:rPr lang="ru-RU" sz="1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Black" pitchFamily="34" charset="0"/>
                <a:cs typeface="Aharoni" pitchFamily="2" charset="-79"/>
              </a:rPr>
              <a:t> уроки в школе, </a:t>
            </a:r>
          </a:p>
          <a:p>
            <a:pPr algn="ctr"/>
            <a:endParaRPr lang="ru-RU" sz="180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latin typeface="Arial Black" pitchFamily="34" charset="0"/>
              <a:cs typeface="Aharoni" pitchFamily="2" charset="-79"/>
            </a:endParaRPr>
          </a:p>
          <a:p>
            <a:pPr algn="ctr"/>
            <a:endParaRPr lang="ru-RU" sz="180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latin typeface="Arial Black" pitchFamily="34" charset="0"/>
              <a:cs typeface="Aharoni" pitchFamily="2" charset="-79"/>
            </a:endParaRPr>
          </a:p>
          <a:p>
            <a:pPr algn="ctr"/>
            <a:r>
              <a:rPr lang="ru-RU" sz="1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Black" pitchFamily="34" charset="0"/>
                <a:cs typeface="Aharoni" pitchFamily="2" charset="-79"/>
              </a:rPr>
              <a:t>а детвора не торопится расходиться - каждый может найти себе дело по душе: побеседовать </a:t>
            </a:r>
          </a:p>
          <a:p>
            <a:pPr algn="ctr"/>
            <a:r>
              <a:rPr lang="ru-RU" sz="1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Black" pitchFamily="34" charset="0"/>
                <a:cs typeface="Aharoni" pitchFamily="2" charset="-79"/>
              </a:rPr>
              <a:t>со старожилами о «преданьях старины глубокой», заняться рисованием, пением, подготовить презентацию к уроку, сыграть в теннис или баскетбол</a:t>
            </a:r>
            <a:r>
              <a:rPr lang="ru-RU" sz="1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…</a:t>
            </a:r>
            <a:endParaRPr lang="ru-RU" sz="18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447</TotalTime>
  <Words>439</Words>
  <Application>Microsoft PowerPoint</Application>
  <PresentationFormat>Экран (4:3)</PresentationFormat>
  <Paragraphs>64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Капсулы</vt:lpstr>
      <vt:lpstr>   Организация работы по духовно-нравственному воспитанию на традициях православной культуры </vt:lpstr>
      <vt:lpstr>1 сентября 2013 года</vt:lpstr>
      <vt:lpstr>Слайд 3</vt:lpstr>
      <vt:lpstr>ЭКСКУРСИОННО-ПОЗНАВАТЕЛЬНЫЕ ПРОГРАММЫ</vt:lpstr>
      <vt:lpstr>Экскурсионные маршруты</vt:lpstr>
      <vt:lpstr>По страницам  православного календаря</vt:lpstr>
      <vt:lpstr>ЛЕБЯЖИНСКИЕ СУВЕНИРЫ</vt:lpstr>
      <vt:lpstr>«ВОЗРОЖДЕНИЕ» методическое сопровождение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Духовно-нравственное воспитание учащихся во взаимодействии Центра дополнительного образования детей и общеобразовательной школы </dc:title>
  <dc:creator>Кравцов</dc:creator>
  <cp:lastModifiedBy>lenovo</cp:lastModifiedBy>
  <cp:revision>57</cp:revision>
  <cp:lastPrinted>1601-01-01T00:00:00Z</cp:lastPrinted>
  <dcterms:created xsi:type="dcterms:W3CDTF">2013-10-02T09:22:52Z</dcterms:created>
  <dcterms:modified xsi:type="dcterms:W3CDTF">2013-12-05T04:44:06Z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8</vt:i4>
  </property>
</Properties>
</file>